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7f4f77597f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7f4f77597f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7f4f77597f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7f4f77597f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7f624089e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7f624089e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7f624089ef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7f624089ef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7f624089ef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7f624089e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7f624089ef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7f624089e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7f624089ef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7f624089ef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7f624089ef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7f624089ef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500">
        <p14:prism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jpg"/><Relationship Id="rId4" Type="http://schemas.openxmlformats.org/officeDocument/2006/relationships/image" Target="../media/image1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9.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7.jpg"/><Relationship Id="rId4" Type="http://schemas.openxmlformats.org/officeDocument/2006/relationships/image" Target="../media/image10.jpg"/><Relationship Id="rId5" Type="http://schemas.openxmlformats.org/officeDocument/2006/relationships/image" Target="../media/image8.jpg"/><Relationship Id="rId6" Type="http://schemas.openxmlformats.org/officeDocument/2006/relationships/image" Target="../media/image1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My Rainforest Research</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By Odhran Montgomery </a:t>
            </a:r>
            <a:endParaRPr/>
          </a:p>
        </p:txBody>
      </p:sp>
      <p:pic>
        <p:nvPicPr>
          <p:cNvPr descr="Image result for amazon rainforest" id="56" name="Google Shape;56;p13" title="https://rainforests.mongabay.com/amazon/"/>
          <p:cNvPicPr preferRelativeResize="0"/>
          <p:nvPr/>
        </p:nvPicPr>
        <p:blipFill>
          <a:blip r:embed="rId3">
            <a:alphaModFix/>
          </a:blip>
          <a:stretch>
            <a:fillRect/>
          </a:stretch>
        </p:blipFill>
        <p:spPr>
          <a:xfrm>
            <a:off x="64025" y="0"/>
            <a:ext cx="2944300" cy="1962875"/>
          </a:xfrm>
          <a:prstGeom prst="rect">
            <a:avLst/>
          </a:prstGeom>
          <a:noFill/>
          <a:ln>
            <a:noFill/>
          </a:ln>
          <a:effectLst>
            <a:outerShdw blurRad="57150" rotWithShape="0" algn="bl" dir="5400000" dist="19050">
              <a:srgbClr val="000000">
                <a:alpha val="50000"/>
              </a:srgbClr>
            </a:outerShdw>
            <a:reflection blurRad="0" dir="5400000" dist="38100" endA="0" endPos="30000" fadeDir="5400012" kx="0" rotWithShape="0" algn="bl" stPos="0" sy="-100000" ky="0"/>
          </a:effectLst>
        </p:spPr>
      </p:pic>
      <p:pic>
        <p:nvPicPr>
          <p:cNvPr descr="Image result for amazon rainforest" id="57" name="Google Shape;57;p13"/>
          <p:cNvPicPr preferRelativeResize="0"/>
          <p:nvPr/>
        </p:nvPicPr>
        <p:blipFill>
          <a:blip r:embed="rId4">
            <a:alphaModFix/>
          </a:blip>
          <a:stretch>
            <a:fillRect/>
          </a:stretch>
        </p:blipFill>
        <p:spPr>
          <a:xfrm>
            <a:off x="5525675" y="3553650"/>
            <a:ext cx="3257550" cy="14001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mph" presetID="8" presetSubtype="0">
                                  <p:stCondLst>
                                    <p:cond delay="0"/>
                                  </p:stCondLst>
                                  <p:childTnLst>
                                    <p:animRot by="-21600000">
                                      <p:cBhvr>
                                        <p:cTn dur="1000" fill="hold"/>
                                        <p:tgtEl>
                                          <p:spTgt spid="54"/>
                                        </p:tgtEl>
                                        <p:attrNameLst>
                                          <p:attrName>r</p:attrName>
                                        </p:attrNameLst>
                                      </p:cBhvr>
                                    </p:animRo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5"/>
                                        </p:tgtEl>
                                        <p:attrNameLst>
                                          <p:attrName>style.visibility</p:attrName>
                                        </p:attrNameLst>
                                      </p:cBhvr>
                                      <p:to>
                                        <p:strVal val="visible"/>
                                      </p:to>
                                    </p:set>
                                    <p:anim calcmode="lin" valueType="num">
                                      <p:cBhvr additive="base">
                                        <p:cTn dur="1000"/>
                                        <p:tgtEl>
                                          <p:spTgt spid="55"/>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The Bird Eating Spider</a:t>
            </a:r>
            <a:endParaRPr/>
          </a:p>
        </p:txBody>
      </p:sp>
      <p:sp>
        <p:nvSpPr>
          <p:cNvPr id="63" name="Google Shape;63;p14"/>
          <p:cNvSpPr txBox="1"/>
          <p:nvPr>
            <p:ph idx="1" type="body"/>
          </p:nvPr>
        </p:nvSpPr>
        <p:spPr>
          <a:xfrm>
            <a:off x="385925" y="4661700"/>
            <a:ext cx="8520600" cy="389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64" name="Google Shape;64;p14"/>
          <p:cNvPicPr preferRelativeResize="0"/>
          <p:nvPr/>
        </p:nvPicPr>
        <p:blipFill>
          <a:blip r:embed="rId3">
            <a:alphaModFix/>
          </a:blip>
          <a:stretch>
            <a:fillRect/>
          </a:stretch>
        </p:blipFill>
        <p:spPr>
          <a:xfrm>
            <a:off x="3349463" y="1592175"/>
            <a:ext cx="2445075" cy="2423575"/>
          </a:xfrm>
          <a:prstGeom prst="rect">
            <a:avLst/>
          </a:prstGeom>
          <a:noFill/>
          <a:ln>
            <a:noFill/>
          </a:ln>
        </p:spPr>
      </p:pic>
      <p:sp>
        <p:nvSpPr>
          <p:cNvPr id="65" name="Google Shape;65;p14"/>
          <p:cNvSpPr txBox="1"/>
          <p:nvPr/>
        </p:nvSpPr>
        <p:spPr>
          <a:xfrm rot="-1318656">
            <a:off x="380333" y="735397"/>
            <a:ext cx="2173983" cy="1499516"/>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000">
                <a:solidFill>
                  <a:srgbClr val="CC0000"/>
                </a:solidFill>
              </a:rPr>
              <a:t>Eats Mice, Frogs and Birds</a:t>
            </a:r>
            <a:endParaRPr b="1" sz="3000">
              <a:solidFill>
                <a:srgbClr val="CC0000"/>
              </a:solidFill>
            </a:endParaRPr>
          </a:p>
        </p:txBody>
      </p:sp>
      <p:sp>
        <p:nvSpPr>
          <p:cNvPr id="66" name="Google Shape;66;p14"/>
          <p:cNvSpPr txBox="1"/>
          <p:nvPr/>
        </p:nvSpPr>
        <p:spPr>
          <a:xfrm rot="1288120">
            <a:off x="6766509" y="722047"/>
            <a:ext cx="2129553" cy="146349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400">
                <a:solidFill>
                  <a:srgbClr val="00FF00"/>
                </a:solidFill>
              </a:rPr>
              <a:t>Lives in holes underground</a:t>
            </a:r>
            <a:endParaRPr b="1" sz="2400">
              <a:solidFill>
                <a:srgbClr val="00FF00"/>
              </a:solidFill>
            </a:endParaRPr>
          </a:p>
        </p:txBody>
      </p:sp>
      <p:sp>
        <p:nvSpPr>
          <p:cNvPr id="67" name="Google Shape;67;p14"/>
          <p:cNvSpPr txBox="1"/>
          <p:nvPr/>
        </p:nvSpPr>
        <p:spPr>
          <a:xfrm rot="-1144940">
            <a:off x="6331711" y="3115283"/>
            <a:ext cx="2015132" cy="1155856"/>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400">
                <a:solidFill>
                  <a:srgbClr val="FFFF00"/>
                </a:solidFill>
              </a:rPr>
              <a:t>Is bigger than some birds</a:t>
            </a:r>
            <a:endParaRPr b="1" sz="2400">
              <a:solidFill>
                <a:srgbClr val="FFFF00"/>
              </a:solidFill>
            </a:endParaRPr>
          </a:p>
        </p:txBody>
      </p:sp>
      <p:sp>
        <p:nvSpPr>
          <p:cNvPr id="68" name="Google Shape;68;p14"/>
          <p:cNvSpPr txBox="1"/>
          <p:nvPr/>
        </p:nvSpPr>
        <p:spPr>
          <a:xfrm rot="766619">
            <a:off x="636655" y="3574937"/>
            <a:ext cx="1983208" cy="1272602"/>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400">
                <a:solidFill>
                  <a:srgbClr val="6FA8DC"/>
                </a:solidFill>
              </a:rPr>
              <a:t>Has 500 to 1000 babies in one egg</a:t>
            </a:r>
            <a:endParaRPr b="1" sz="2400">
              <a:solidFill>
                <a:srgbClr val="6FA8DC"/>
              </a:solidFill>
            </a:endParaRPr>
          </a:p>
        </p:txBody>
      </p:sp>
      <p:cxnSp>
        <p:nvCxnSpPr>
          <p:cNvPr id="69" name="Google Shape;69;p14"/>
          <p:cNvCxnSpPr/>
          <p:nvPr/>
        </p:nvCxnSpPr>
        <p:spPr>
          <a:xfrm>
            <a:off x="2259300" y="1739250"/>
            <a:ext cx="1081800" cy="434700"/>
          </a:xfrm>
          <a:prstGeom prst="straightConnector1">
            <a:avLst/>
          </a:prstGeom>
          <a:noFill/>
          <a:ln cap="flat" cmpd="sng" w="9525">
            <a:solidFill>
              <a:srgbClr val="FFFF00"/>
            </a:solidFill>
            <a:prstDash val="solid"/>
            <a:round/>
            <a:headEnd len="med" w="med" type="none"/>
            <a:tailEnd len="med" w="med" type="none"/>
          </a:ln>
        </p:spPr>
      </p:cxnSp>
      <p:cxnSp>
        <p:nvCxnSpPr>
          <p:cNvPr id="70" name="Google Shape;70;p14"/>
          <p:cNvCxnSpPr>
            <a:stCxn id="64" idx="1"/>
            <a:endCxn id="68" idx="0"/>
          </p:cNvCxnSpPr>
          <p:nvPr/>
        </p:nvCxnSpPr>
        <p:spPr>
          <a:xfrm flipH="1">
            <a:off x="1769063" y="2803962"/>
            <a:ext cx="1580400" cy="786600"/>
          </a:xfrm>
          <a:prstGeom prst="straightConnector1">
            <a:avLst/>
          </a:prstGeom>
          <a:noFill/>
          <a:ln cap="flat" cmpd="sng" w="9525">
            <a:solidFill>
              <a:srgbClr val="FF0000"/>
            </a:solidFill>
            <a:prstDash val="solid"/>
            <a:round/>
            <a:headEnd len="med" w="med" type="none"/>
            <a:tailEnd len="med" w="med" type="none"/>
          </a:ln>
        </p:spPr>
      </p:cxnSp>
      <p:cxnSp>
        <p:nvCxnSpPr>
          <p:cNvPr id="71" name="Google Shape;71;p14"/>
          <p:cNvCxnSpPr/>
          <p:nvPr/>
        </p:nvCxnSpPr>
        <p:spPr>
          <a:xfrm flipH="1" rot="10800000">
            <a:off x="5780225" y="1485550"/>
            <a:ext cx="954300" cy="445500"/>
          </a:xfrm>
          <a:prstGeom prst="straightConnector1">
            <a:avLst/>
          </a:prstGeom>
          <a:noFill/>
          <a:ln cap="flat" cmpd="sng" w="9525">
            <a:solidFill>
              <a:srgbClr val="00FFFF"/>
            </a:solidFill>
            <a:prstDash val="solid"/>
            <a:round/>
            <a:headEnd len="med" w="med" type="none"/>
            <a:tailEnd len="med" w="med" type="none"/>
          </a:ln>
        </p:spPr>
      </p:cxnSp>
      <p:cxnSp>
        <p:nvCxnSpPr>
          <p:cNvPr id="72" name="Google Shape;72;p14"/>
          <p:cNvCxnSpPr>
            <a:stCxn id="64" idx="3"/>
          </p:cNvCxnSpPr>
          <p:nvPr/>
        </p:nvCxnSpPr>
        <p:spPr>
          <a:xfrm>
            <a:off x="5794537" y="2803962"/>
            <a:ext cx="887100" cy="569400"/>
          </a:xfrm>
          <a:prstGeom prst="straightConnector1">
            <a:avLst/>
          </a:prstGeom>
          <a:noFill/>
          <a:ln cap="flat" cmpd="sng" w="9525">
            <a:solidFill>
              <a:srgbClr val="00FF00"/>
            </a:solidFill>
            <a:prstDash val="solid"/>
            <a:round/>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 presetSubtype="0">
                                  <p:stCondLst>
                                    <p:cond delay="0"/>
                                  </p:stCondLst>
                                  <p:childTnLst>
                                    <p:set>
                                      <p:cBhvr>
                                        <p:cTn dur="1" fill="hold">
                                          <p:stCondLst>
                                            <p:cond delay="0"/>
                                          </p:stCondLst>
                                        </p:cTn>
                                        <p:tgtEl>
                                          <p:spTgt spid="64"/>
                                        </p:tgtEl>
                                        <p:attrNameLst>
                                          <p:attrName>style.visibility</p:attrName>
                                        </p:attrNameLst>
                                      </p:cBhvr>
                                      <p:to>
                                        <p:strVal val="visible"/>
                                      </p:to>
                                    </p:set>
                                  </p:childTnLst>
                                </p:cTn>
                              </p:par>
                            </p:childTnLst>
                          </p:cTn>
                        </p:par>
                        <p:par>
                          <p:cTn fill="hold">
                            <p:stCondLst>
                              <p:cond delay="1000"/>
                            </p:stCondLst>
                            <p:childTnLst>
                              <p:par>
                                <p:cTn fill="hold" nodeType="afterEffect" presetClass="entr" presetID="2" presetSubtype="4">
                                  <p:stCondLst>
                                    <p:cond delay="0"/>
                                  </p:stCondLst>
                                  <p:childTnLst>
                                    <p:set>
                                      <p:cBhvr>
                                        <p:cTn dur="1" fill="hold">
                                          <p:stCondLst>
                                            <p:cond delay="0"/>
                                          </p:stCondLst>
                                        </p:cTn>
                                        <p:tgtEl>
                                          <p:spTgt spid="65"/>
                                        </p:tgtEl>
                                        <p:attrNameLst>
                                          <p:attrName>style.visibility</p:attrName>
                                        </p:attrNameLst>
                                      </p:cBhvr>
                                      <p:to>
                                        <p:strVal val="visible"/>
                                      </p:to>
                                    </p:set>
                                    <p:anim calcmode="lin" valueType="num">
                                      <p:cBhvr additive="base">
                                        <p:cTn dur="1000"/>
                                        <p:tgtEl>
                                          <p:spTgt spid="65"/>
                                        </p:tgtEl>
                                        <p:attrNameLst>
                                          <p:attrName>ppt_y</p:attrName>
                                        </p:attrNameLst>
                                      </p:cBhvr>
                                      <p:tavLst>
                                        <p:tav fmla="" tm="0">
                                          <p:val>
                                            <p:strVal val="#ppt_y+1"/>
                                          </p:val>
                                        </p:tav>
                                        <p:tav fmla="" tm="100000">
                                          <p:val>
                                            <p:strVal val="#ppt_y"/>
                                          </p:val>
                                        </p:tav>
                                      </p:tavLst>
                                    </p:anim>
                                  </p:childTnLst>
                                </p:cTn>
                              </p:par>
                            </p:childTnLst>
                          </p:cTn>
                        </p:par>
                        <p:par>
                          <p:cTn fill="hold">
                            <p:stCondLst>
                              <p:cond delay="2000"/>
                            </p:stCondLst>
                            <p:childTnLst>
                              <p:par>
                                <p:cTn fill="hold" nodeType="afterEffect" presetClass="entr" presetID="2" presetSubtype="4">
                                  <p:stCondLst>
                                    <p:cond delay="0"/>
                                  </p:stCondLst>
                                  <p:childTnLst>
                                    <p:set>
                                      <p:cBhvr>
                                        <p:cTn dur="1" fill="hold">
                                          <p:stCondLst>
                                            <p:cond delay="0"/>
                                          </p:stCondLst>
                                        </p:cTn>
                                        <p:tgtEl>
                                          <p:spTgt spid="66"/>
                                        </p:tgtEl>
                                        <p:attrNameLst>
                                          <p:attrName>style.visibility</p:attrName>
                                        </p:attrNameLst>
                                      </p:cBhvr>
                                      <p:to>
                                        <p:strVal val="visible"/>
                                      </p:to>
                                    </p:set>
                                    <p:anim calcmode="lin" valueType="num">
                                      <p:cBhvr additive="base">
                                        <p:cTn dur="1000"/>
                                        <p:tgtEl>
                                          <p:spTgt spid="66"/>
                                        </p:tgtEl>
                                        <p:attrNameLst>
                                          <p:attrName>ppt_y</p:attrName>
                                        </p:attrNameLst>
                                      </p:cBhvr>
                                      <p:tavLst>
                                        <p:tav fmla="" tm="0">
                                          <p:val>
                                            <p:strVal val="#ppt_y+1"/>
                                          </p:val>
                                        </p:tav>
                                        <p:tav fmla="" tm="100000">
                                          <p:val>
                                            <p:strVal val="#ppt_y"/>
                                          </p:val>
                                        </p:tav>
                                      </p:tavLst>
                                    </p:anim>
                                  </p:childTnLst>
                                </p:cTn>
                              </p:par>
                            </p:childTnLst>
                          </p:cTn>
                        </p:par>
                        <p:par>
                          <p:cTn fill="hold">
                            <p:stCondLst>
                              <p:cond delay="3000"/>
                            </p:stCondLst>
                            <p:childTnLst>
                              <p:par>
                                <p:cTn fill="hold" nodeType="afterEffect" presetClass="entr" presetID="2" presetSubtype="4">
                                  <p:stCondLst>
                                    <p:cond delay="0"/>
                                  </p:stCondLst>
                                  <p:childTnLst>
                                    <p:set>
                                      <p:cBhvr>
                                        <p:cTn dur="1" fill="hold">
                                          <p:stCondLst>
                                            <p:cond delay="0"/>
                                          </p:stCondLst>
                                        </p:cTn>
                                        <p:tgtEl>
                                          <p:spTgt spid="68"/>
                                        </p:tgtEl>
                                        <p:attrNameLst>
                                          <p:attrName>style.visibility</p:attrName>
                                        </p:attrNameLst>
                                      </p:cBhvr>
                                      <p:to>
                                        <p:strVal val="visible"/>
                                      </p:to>
                                    </p:set>
                                    <p:anim calcmode="lin" valueType="num">
                                      <p:cBhvr additive="base">
                                        <p:cTn dur="1000"/>
                                        <p:tgtEl>
                                          <p:spTgt spid="68"/>
                                        </p:tgtEl>
                                        <p:attrNameLst>
                                          <p:attrName>ppt_y</p:attrName>
                                        </p:attrNameLst>
                                      </p:cBhvr>
                                      <p:tavLst>
                                        <p:tav fmla="" tm="0">
                                          <p:val>
                                            <p:strVal val="#ppt_y+1"/>
                                          </p:val>
                                        </p:tav>
                                        <p:tav fmla="" tm="100000">
                                          <p:val>
                                            <p:strVal val="#ppt_y"/>
                                          </p:val>
                                        </p:tav>
                                      </p:tavLst>
                                    </p:anim>
                                  </p:childTnLst>
                                </p:cTn>
                              </p:par>
                            </p:childTnLst>
                          </p:cTn>
                        </p:par>
                        <p:par>
                          <p:cTn fill="hold">
                            <p:stCondLst>
                              <p:cond delay="4000"/>
                            </p:stCondLst>
                            <p:childTnLst>
                              <p:par>
                                <p:cTn fill="hold" nodeType="afterEffect" presetClass="entr" presetID="2" presetSubtype="4">
                                  <p:stCondLst>
                                    <p:cond delay="0"/>
                                  </p:stCondLst>
                                  <p:childTnLst>
                                    <p:set>
                                      <p:cBhvr>
                                        <p:cTn dur="1" fill="hold">
                                          <p:stCondLst>
                                            <p:cond delay="0"/>
                                          </p:stCondLst>
                                        </p:cTn>
                                        <p:tgtEl>
                                          <p:spTgt spid="67"/>
                                        </p:tgtEl>
                                        <p:attrNameLst>
                                          <p:attrName>style.visibility</p:attrName>
                                        </p:attrNameLst>
                                      </p:cBhvr>
                                      <p:to>
                                        <p:strVal val="visible"/>
                                      </p:to>
                                    </p:set>
                                    <p:anim calcmode="lin" valueType="num">
                                      <p:cBhvr additive="base">
                                        <p:cTn dur="1000"/>
                                        <p:tgtEl>
                                          <p:spTgt spid="67"/>
                                        </p:tgtEl>
                                        <p:attrNameLst>
                                          <p:attrName>ppt_y</p:attrName>
                                        </p:attrNameLst>
                                      </p:cBhvr>
                                      <p:tavLst>
                                        <p:tav fmla="" tm="0">
                                          <p:val>
                                            <p:strVal val="#ppt_y+1"/>
                                          </p:val>
                                        </p:tav>
                                        <p:tav fmla="" tm="100000">
                                          <p:val>
                                            <p:strVal val="#ppt_y"/>
                                          </p:val>
                                        </p:tav>
                                      </p:tavLst>
                                    </p:anim>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67"/>
                                        </p:tgtEl>
                                        <p:attrNameLst>
                                          <p:attrName>style.visibility</p:attrName>
                                        </p:attrNameLst>
                                      </p:cBhvr>
                                      <p:to>
                                        <p:strVal val="visible"/>
                                      </p:to>
                                    </p:set>
                                    <p:animEffect filter="fade" transition="in">
                                      <p:cBhvr>
                                        <p:cTn dur="1000"/>
                                        <p:tgtEl>
                                          <p:spTgt spid="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The Bird Eating Spider</a:t>
            </a:r>
            <a:endParaRPr/>
          </a:p>
        </p:txBody>
      </p:sp>
      <p:sp>
        <p:nvSpPr>
          <p:cNvPr id="78" name="Google Shape;7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GB" sz="2400"/>
              <a:t>Lives in holes in the ground and uses vibrations to feel when its prey is close.</a:t>
            </a:r>
            <a:endParaRPr sz="2400"/>
          </a:p>
          <a:p>
            <a:pPr indent="-381000" lvl="0" marL="457200" rtl="0" algn="l">
              <a:spcBef>
                <a:spcPts val="0"/>
              </a:spcBef>
              <a:spcAft>
                <a:spcPts val="0"/>
              </a:spcAft>
              <a:buSzPts val="2400"/>
              <a:buChar char="●"/>
            </a:pPr>
            <a:r>
              <a:rPr lang="en-GB" sz="2400"/>
              <a:t>You can find the tarantula in the amazon rainforest.</a:t>
            </a:r>
            <a:endParaRPr sz="2400"/>
          </a:p>
          <a:p>
            <a:pPr indent="-381000" lvl="0" marL="457200" rtl="0" algn="l">
              <a:spcBef>
                <a:spcPts val="0"/>
              </a:spcBef>
              <a:spcAft>
                <a:spcPts val="0"/>
              </a:spcAft>
              <a:buSzPts val="2400"/>
              <a:buChar char="●"/>
            </a:pPr>
            <a:r>
              <a:rPr lang="en-GB" sz="2400"/>
              <a:t>The spider also eats mice, rats and frogs.</a:t>
            </a:r>
            <a:endParaRPr sz="2400"/>
          </a:p>
          <a:p>
            <a:pPr indent="-381000" lvl="0" marL="457200" rtl="0" algn="l">
              <a:spcBef>
                <a:spcPts val="0"/>
              </a:spcBef>
              <a:spcAft>
                <a:spcPts val="0"/>
              </a:spcAft>
              <a:buSzPts val="2400"/>
              <a:buChar char="●"/>
            </a:pPr>
            <a:r>
              <a:rPr lang="en-GB" sz="2400"/>
              <a:t>Their legs can be more than 12 inches long</a:t>
            </a:r>
            <a:endParaRPr sz="2400"/>
          </a:p>
          <a:p>
            <a:pPr indent="-381000" lvl="0" marL="457200" rtl="0" algn="l">
              <a:spcBef>
                <a:spcPts val="0"/>
              </a:spcBef>
              <a:spcAft>
                <a:spcPts val="0"/>
              </a:spcAft>
              <a:buSzPts val="2400"/>
              <a:buChar char="●"/>
            </a:pPr>
            <a:r>
              <a:rPr lang="en-GB" sz="2400"/>
              <a:t>Their hair can be dangerous to humans if they breathe them in</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The Yanomami Tribe</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
        <p:nvSpPr>
          <p:cNvPr id="84" name="Google Shape;84;p16"/>
          <p:cNvSpPr txBox="1"/>
          <p:nvPr>
            <p:ph idx="1" type="body"/>
          </p:nvPr>
        </p:nvSpPr>
        <p:spPr>
          <a:xfrm>
            <a:off x="311700" y="1152475"/>
            <a:ext cx="8520600" cy="174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descr="Yanomami of Demini prepare timbó poison from a vine, used to stun fish, Demini, Brazil." id="85" name="Google Shape;85;p16"/>
          <p:cNvPicPr preferRelativeResize="0"/>
          <p:nvPr/>
        </p:nvPicPr>
        <p:blipFill>
          <a:blip r:embed="rId3">
            <a:alphaModFix/>
          </a:blip>
          <a:stretch>
            <a:fillRect/>
          </a:stretch>
        </p:blipFill>
        <p:spPr>
          <a:xfrm>
            <a:off x="4423550" y="1581075"/>
            <a:ext cx="4232900" cy="2821925"/>
          </a:xfrm>
          <a:prstGeom prst="rect">
            <a:avLst/>
          </a:prstGeom>
          <a:noFill/>
          <a:ln>
            <a:noFill/>
          </a:ln>
        </p:spPr>
      </p:pic>
      <p:sp>
        <p:nvSpPr>
          <p:cNvPr id="86" name="Google Shape;86;p16"/>
          <p:cNvSpPr txBox="1"/>
          <p:nvPr/>
        </p:nvSpPr>
        <p:spPr>
          <a:xfrm>
            <a:off x="392775" y="1209900"/>
            <a:ext cx="3796500" cy="29694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Clr>
                <a:srgbClr val="FF0000"/>
              </a:buClr>
              <a:buSzPts val="1800"/>
              <a:buChar char="●"/>
            </a:pPr>
            <a:r>
              <a:rPr b="1" lang="en-GB" sz="1800">
                <a:solidFill>
                  <a:srgbClr val="FF0000"/>
                </a:solidFill>
              </a:rPr>
              <a:t>There are approx 38,000 people in the tribe</a:t>
            </a:r>
            <a:endParaRPr b="1" sz="1800">
              <a:solidFill>
                <a:srgbClr val="FF0000"/>
              </a:solidFill>
            </a:endParaRPr>
          </a:p>
          <a:p>
            <a:pPr indent="-342900" lvl="0" marL="457200" rtl="0" algn="l">
              <a:spcBef>
                <a:spcPts val="0"/>
              </a:spcBef>
              <a:spcAft>
                <a:spcPts val="0"/>
              </a:spcAft>
              <a:buClr>
                <a:srgbClr val="FF0000"/>
              </a:buClr>
              <a:buSzPts val="1800"/>
              <a:buChar char="●"/>
            </a:pPr>
            <a:r>
              <a:rPr b="1" lang="en-GB" sz="1800">
                <a:solidFill>
                  <a:srgbClr val="FF0000"/>
                </a:solidFill>
              </a:rPr>
              <a:t>They live in Northern Brazil and Southern Venezuela</a:t>
            </a:r>
            <a:endParaRPr b="1" sz="1800">
              <a:solidFill>
                <a:srgbClr val="FF0000"/>
              </a:solidFill>
            </a:endParaRPr>
          </a:p>
          <a:p>
            <a:pPr indent="0" lvl="0" marL="457200" rtl="0" algn="l">
              <a:spcBef>
                <a:spcPts val="0"/>
              </a:spcBef>
              <a:spcAft>
                <a:spcPts val="0"/>
              </a:spcAft>
              <a:buNone/>
            </a:pPr>
            <a:r>
              <a:t/>
            </a:r>
            <a:endParaRPr b="1">
              <a:solidFill>
                <a:srgbClr val="FF0000"/>
              </a:solidFill>
            </a:endParaRPr>
          </a:p>
        </p:txBody>
      </p:sp>
      <p:pic>
        <p:nvPicPr>
          <p:cNvPr descr="Yanomami Tribe Blog – Aidan's Blog" id="87" name="Google Shape;87;p16"/>
          <p:cNvPicPr preferRelativeResize="0"/>
          <p:nvPr/>
        </p:nvPicPr>
        <p:blipFill>
          <a:blip r:embed="rId4">
            <a:alphaModFix/>
          </a:blip>
          <a:stretch>
            <a:fillRect/>
          </a:stretch>
        </p:blipFill>
        <p:spPr>
          <a:xfrm>
            <a:off x="647325" y="2414750"/>
            <a:ext cx="2937624" cy="18651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3" presetSubtype="16">
                                  <p:stCondLst>
                                    <p:cond delay="0"/>
                                  </p:stCondLst>
                                  <p:childTnLst>
                                    <p:set>
                                      <p:cBhvr>
                                        <p:cTn dur="1" fill="hold">
                                          <p:stCondLst>
                                            <p:cond delay="0"/>
                                          </p:stCondLst>
                                        </p:cTn>
                                        <p:tgtEl>
                                          <p:spTgt spid="83"/>
                                        </p:tgtEl>
                                        <p:attrNameLst>
                                          <p:attrName>style.visibility</p:attrName>
                                        </p:attrNameLst>
                                      </p:cBhvr>
                                      <p:to>
                                        <p:strVal val="visible"/>
                                      </p:to>
                                    </p:set>
                                    <p:anim calcmode="lin" valueType="num">
                                      <p:cBhvr additive="base">
                                        <p:cTn dur="1000"/>
                                        <p:tgtEl>
                                          <p:spTgt spid="83"/>
                                        </p:tgtEl>
                                        <p:attrNameLst>
                                          <p:attrName>ppt_w</p:attrName>
                                        </p:attrNameLst>
                                      </p:cBhvr>
                                      <p:tavLst>
                                        <p:tav fmla="" tm="0">
                                          <p:val>
                                            <p:strVal val="0"/>
                                          </p:val>
                                        </p:tav>
                                        <p:tav fmla="" tm="100000">
                                          <p:val>
                                            <p:strVal val="#ppt_w"/>
                                          </p:val>
                                        </p:tav>
                                      </p:tavLst>
                                    </p:anim>
                                    <p:anim calcmode="lin" valueType="num">
                                      <p:cBhvr additive="base">
                                        <p:cTn dur="1000"/>
                                        <p:tgtEl>
                                          <p:spTgt spid="83"/>
                                        </p:tgtEl>
                                        <p:attrNameLst>
                                          <p:attrName>ppt_h</p:attrName>
                                        </p:attrNameLst>
                                      </p:cBhvr>
                                      <p:tavLst>
                                        <p:tav fmla="" tm="0">
                                          <p:val>
                                            <p:strVal val="0"/>
                                          </p:val>
                                        </p:tav>
                                        <p:tav fmla="" tm="100000">
                                          <p:val>
                                            <p:strVal val="#ppt_h"/>
                                          </p:val>
                                        </p:tav>
                                      </p:tavLst>
                                    </p:anim>
                                  </p:childTnLst>
                                </p:cTn>
                              </p:par>
                            </p:childTnLst>
                          </p:cTn>
                        </p:par>
                        <p:par>
                          <p:cTn fill="hold">
                            <p:stCondLst>
                              <p:cond delay="1000"/>
                            </p:stCondLst>
                            <p:childTnLst>
                              <p:par>
                                <p:cTn fill="hold" nodeType="afterEffect" presetClass="entr" presetID="23" presetSubtype="16">
                                  <p:stCondLst>
                                    <p:cond delay="0"/>
                                  </p:stCondLst>
                                  <p:childTnLst>
                                    <p:set>
                                      <p:cBhvr>
                                        <p:cTn dur="1" fill="hold">
                                          <p:stCondLst>
                                            <p:cond delay="0"/>
                                          </p:stCondLst>
                                        </p:cTn>
                                        <p:tgtEl>
                                          <p:spTgt spid="85"/>
                                        </p:tgtEl>
                                        <p:attrNameLst>
                                          <p:attrName>style.visibility</p:attrName>
                                        </p:attrNameLst>
                                      </p:cBhvr>
                                      <p:to>
                                        <p:strVal val="visible"/>
                                      </p:to>
                                    </p:set>
                                    <p:anim calcmode="lin" valueType="num">
                                      <p:cBhvr additive="base">
                                        <p:cTn dur="1000"/>
                                        <p:tgtEl>
                                          <p:spTgt spid="85"/>
                                        </p:tgtEl>
                                        <p:attrNameLst>
                                          <p:attrName>ppt_w</p:attrName>
                                        </p:attrNameLst>
                                      </p:cBhvr>
                                      <p:tavLst>
                                        <p:tav fmla="" tm="0">
                                          <p:val>
                                            <p:strVal val="0"/>
                                          </p:val>
                                        </p:tav>
                                        <p:tav fmla="" tm="100000">
                                          <p:val>
                                            <p:strVal val="#ppt_w"/>
                                          </p:val>
                                        </p:tav>
                                      </p:tavLst>
                                    </p:anim>
                                    <p:anim calcmode="lin" valueType="num">
                                      <p:cBhvr additive="base">
                                        <p:cTn dur="1000"/>
                                        <p:tgtEl>
                                          <p:spTgt spid="85"/>
                                        </p:tgtEl>
                                        <p:attrNameLst>
                                          <p:attrName>ppt_h</p:attrName>
                                        </p:attrNameLst>
                                      </p:cBhvr>
                                      <p:tavLst>
                                        <p:tav fmla="" tm="0">
                                          <p:val>
                                            <p:strVal val="0"/>
                                          </p:val>
                                        </p:tav>
                                        <p:tav fmla="" tm="100000">
                                          <p:val>
                                            <p:strVal val="#ppt_h"/>
                                          </p:val>
                                        </p:tav>
                                      </p:tavLst>
                                    </p:anim>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1000"/>
                                        <p:tgtEl>
                                          <p:spTgt spid="85"/>
                                        </p:tgtEl>
                                      </p:cBhvr>
                                    </p:animEffect>
                                  </p:childTnLst>
                                </p:cTn>
                              </p:par>
                            </p:childTnLst>
                          </p:cTn>
                        </p:par>
                        <p:par>
                          <p:cTn fill="hold">
                            <p:stCondLst>
                              <p:cond delay="3000"/>
                            </p:stCondLst>
                            <p:childTnLst>
                              <p:par>
                                <p:cTn fill="hold" nodeType="afterEffect" presetClass="emph" presetID="8" presetSubtype="0">
                                  <p:stCondLst>
                                    <p:cond delay="0"/>
                                  </p:stCondLst>
                                  <p:childTnLst>
                                    <p:animRot by="-21600000">
                                      <p:cBhvr>
                                        <p:cTn dur="1000" fill="hold"/>
                                        <p:tgtEl>
                                          <p:spTgt spid="86"/>
                                        </p:tgtEl>
                                        <p:attrNameLst>
                                          <p:attrName>r</p:attrName>
                                        </p:attrNameLst>
                                      </p:cBhvr>
                                    </p:animRo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87"/>
                                        </p:tgtEl>
                                        <p:attrNameLst>
                                          <p:attrName>style.visibility</p:attrName>
                                        </p:attrNameLst>
                                      </p:cBhvr>
                                      <p:to>
                                        <p:strVal val="visible"/>
                                      </p:to>
                                    </p:set>
                                    <p:animEffect filter="fade" transition="in">
                                      <p:cBhvr>
                                        <p:cTn dur="1000"/>
                                        <p:tgtEl>
                                          <p:spTgt spid="8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Their clothes</a:t>
            </a:r>
            <a:endParaRPr/>
          </a:p>
        </p:txBody>
      </p:sp>
      <p:sp>
        <p:nvSpPr>
          <p:cNvPr id="93" name="Google Shape;93;p17"/>
          <p:cNvSpPr txBox="1"/>
          <p:nvPr>
            <p:ph idx="1" type="body"/>
          </p:nvPr>
        </p:nvSpPr>
        <p:spPr>
          <a:xfrm>
            <a:off x="551875" y="1134750"/>
            <a:ext cx="7803300" cy="339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a:solidFill>
                  <a:srgbClr val="FFFFFF"/>
                </a:solidFill>
              </a:rPr>
              <a:t>They usually do not wear clothes </a:t>
            </a:r>
            <a:endParaRPr b="1">
              <a:solidFill>
                <a:srgbClr val="FFFFFF"/>
              </a:solidFill>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descr="Yanomami family gathered around a hammock made from banana tree fibers." id="94" name="Google Shape;94;p17"/>
          <p:cNvPicPr preferRelativeResize="0"/>
          <p:nvPr/>
        </p:nvPicPr>
        <p:blipFill>
          <a:blip r:embed="rId3">
            <a:alphaModFix/>
          </a:blip>
          <a:stretch>
            <a:fillRect/>
          </a:stretch>
        </p:blipFill>
        <p:spPr>
          <a:xfrm>
            <a:off x="4856200" y="1297100"/>
            <a:ext cx="2885950" cy="1833426"/>
          </a:xfrm>
          <a:prstGeom prst="rect">
            <a:avLst/>
          </a:prstGeom>
          <a:noFill/>
          <a:ln>
            <a:noFill/>
          </a:ln>
        </p:spPr>
      </p:pic>
      <p:pic>
        <p:nvPicPr>
          <p:cNvPr descr="Rare Amazon encounter" id="95" name="Google Shape;95;p17"/>
          <p:cNvPicPr preferRelativeResize="0"/>
          <p:nvPr/>
        </p:nvPicPr>
        <p:blipFill>
          <a:blip r:embed="rId4">
            <a:alphaModFix/>
          </a:blip>
          <a:stretch>
            <a:fillRect/>
          </a:stretch>
        </p:blipFill>
        <p:spPr>
          <a:xfrm>
            <a:off x="689725" y="2937625"/>
            <a:ext cx="2619375" cy="1743075"/>
          </a:xfrm>
          <a:prstGeom prst="rect">
            <a:avLst/>
          </a:prstGeom>
          <a:noFill/>
          <a:ln>
            <a:noFill/>
          </a:ln>
        </p:spPr>
      </p:pic>
      <p:sp>
        <p:nvSpPr>
          <p:cNvPr id="96" name="Google Shape;96;p17"/>
          <p:cNvSpPr txBox="1"/>
          <p:nvPr/>
        </p:nvSpPr>
        <p:spPr>
          <a:xfrm>
            <a:off x="4284875" y="3616350"/>
            <a:ext cx="4316400" cy="128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800">
                <a:solidFill>
                  <a:srgbClr val="FFFFFF"/>
                </a:solidFill>
              </a:rPr>
              <a:t>When they do they wear small bits of cloth</a:t>
            </a:r>
            <a:endParaRPr sz="18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1000"/>
                                        <p:tgtEl>
                                          <p:spTgt spid="92"/>
                                        </p:tgtEl>
                                      </p:cBhvr>
                                    </p:animEffect>
                                  </p:childTnLst>
                                </p:cTn>
                              </p:par>
                            </p:childTnLst>
                          </p:cTn>
                        </p:par>
                        <p:par>
                          <p:cTn fill="hold">
                            <p:stCondLst>
                              <p:cond delay="1000"/>
                            </p:stCondLst>
                            <p:childTnLst>
                              <p:par>
                                <p:cTn fill="hold" nodeType="afterEffect" presetClass="entr" presetID="2" presetSubtype="1">
                                  <p:stCondLst>
                                    <p:cond delay="0"/>
                                  </p:stCondLst>
                                  <p:childTnLst>
                                    <p:set>
                                      <p:cBhvr>
                                        <p:cTn dur="1" fill="hold">
                                          <p:stCondLst>
                                            <p:cond delay="0"/>
                                          </p:stCondLst>
                                        </p:cTn>
                                        <p:tgtEl>
                                          <p:spTgt spid="94"/>
                                        </p:tgtEl>
                                        <p:attrNameLst>
                                          <p:attrName>style.visibility</p:attrName>
                                        </p:attrNameLst>
                                      </p:cBhvr>
                                      <p:to>
                                        <p:strVal val="visible"/>
                                      </p:to>
                                    </p:set>
                                    <p:anim calcmode="lin" valueType="num">
                                      <p:cBhvr additive="base">
                                        <p:cTn dur="1000"/>
                                        <p:tgtEl>
                                          <p:spTgt spid="94"/>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93"/>
                                        </p:tgtEl>
                                        <p:attrNameLst>
                                          <p:attrName>style.visibility</p:attrName>
                                        </p:attrNameLst>
                                      </p:cBhvr>
                                      <p:to>
                                        <p:strVal val="visible"/>
                                      </p:to>
                                    </p:set>
                                    <p:anim calcmode="lin" valueType="num">
                                      <p:cBhvr additive="base">
                                        <p:cTn dur="1000"/>
                                        <p:tgtEl>
                                          <p:spTgt spid="93"/>
                                        </p:tgtEl>
                                        <p:attrNameLst>
                                          <p:attrName>ppt_y</p:attrName>
                                        </p:attrNameLst>
                                      </p:cBhvr>
                                      <p:tavLst>
                                        <p:tav fmla="" tm="0">
                                          <p:val>
                                            <p:strVal val="#ppt_y+1"/>
                                          </p:val>
                                        </p:tav>
                                        <p:tav fmla="" tm="100000">
                                          <p:val>
                                            <p:strVal val="#ppt_y"/>
                                          </p:val>
                                        </p:tav>
                                      </p:tavLst>
                                    </p:anim>
                                  </p:childTnLst>
                                </p:cTn>
                              </p:par>
                            </p:childTnLst>
                          </p:cTn>
                        </p:par>
                        <p:par>
                          <p:cTn fill="hold">
                            <p:stCondLst>
                              <p:cond delay="2000"/>
                            </p:stCondLst>
                            <p:childTnLst>
                              <p:par>
                                <p:cTn fill="hold" nodeType="afterEffect" presetClass="entr" presetID="2" presetSubtype="2">
                                  <p:stCondLst>
                                    <p:cond delay="0"/>
                                  </p:stCondLst>
                                  <p:childTnLst>
                                    <p:set>
                                      <p:cBhvr>
                                        <p:cTn dur="1" fill="hold">
                                          <p:stCondLst>
                                            <p:cond delay="0"/>
                                          </p:stCondLst>
                                        </p:cTn>
                                        <p:tgtEl>
                                          <p:spTgt spid="95"/>
                                        </p:tgtEl>
                                        <p:attrNameLst>
                                          <p:attrName>style.visibility</p:attrName>
                                        </p:attrNameLst>
                                      </p:cBhvr>
                                      <p:to>
                                        <p:strVal val="visible"/>
                                      </p:to>
                                    </p:set>
                                    <p:anim calcmode="lin" valueType="num">
                                      <p:cBhvr additive="base">
                                        <p:cTn dur="1000"/>
                                        <p:tgtEl>
                                          <p:spTgt spid="95"/>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0"/>
                                  </p:stCondLst>
                                  <p:childTnLst>
                                    <p:set>
                                      <p:cBhvr>
                                        <p:cTn dur="1" fill="hold">
                                          <p:stCondLst>
                                            <p:cond delay="0"/>
                                          </p:stCondLst>
                                        </p:cTn>
                                        <p:tgtEl>
                                          <p:spTgt spid="96"/>
                                        </p:tgtEl>
                                        <p:attrNameLst>
                                          <p:attrName>style.visibility</p:attrName>
                                        </p:attrNameLst>
                                      </p:cBhvr>
                                      <p:to>
                                        <p:strVal val="visible"/>
                                      </p:to>
                                    </p:set>
                                    <p:anim calcmode="lin" valueType="num">
                                      <p:cBhvr additive="base">
                                        <p:cTn dur="1000"/>
                                        <p:tgtEl>
                                          <p:spTgt spid="96"/>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How they live</a:t>
            </a:r>
            <a:endParaRPr/>
          </a:p>
        </p:txBody>
      </p:sp>
      <p:sp>
        <p:nvSpPr>
          <p:cNvPr id="102" name="Google Shape;10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descr="A Yanomami maloca. The Yanomami live in large, circular, communal houses called yanos or shabonos. Some can house up to 400 people. The central area is used for activities such as rituals, feasts and games." id="103" name="Google Shape;103;p18"/>
          <p:cNvPicPr preferRelativeResize="0"/>
          <p:nvPr/>
        </p:nvPicPr>
        <p:blipFill>
          <a:blip r:embed="rId3">
            <a:alphaModFix/>
          </a:blip>
          <a:stretch>
            <a:fillRect/>
          </a:stretch>
        </p:blipFill>
        <p:spPr>
          <a:xfrm>
            <a:off x="2450200" y="1415300"/>
            <a:ext cx="4130124" cy="2623851"/>
          </a:xfrm>
          <a:prstGeom prst="rect">
            <a:avLst/>
          </a:prstGeom>
          <a:noFill/>
          <a:ln>
            <a:noFill/>
          </a:ln>
        </p:spPr>
      </p:pic>
      <p:sp>
        <p:nvSpPr>
          <p:cNvPr id="104" name="Google Shape;104;p18"/>
          <p:cNvSpPr txBox="1"/>
          <p:nvPr/>
        </p:nvSpPr>
        <p:spPr>
          <a:xfrm>
            <a:off x="399875" y="1956600"/>
            <a:ext cx="1866600" cy="123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400">
                <a:solidFill>
                  <a:srgbClr val="00FFFF"/>
                </a:solidFill>
              </a:rPr>
              <a:t>This can house over 400 people </a:t>
            </a:r>
            <a:endParaRPr b="1" sz="2400">
              <a:solidFill>
                <a:srgbClr val="00FFFF"/>
              </a:solidFill>
            </a:endParaRPr>
          </a:p>
        </p:txBody>
      </p:sp>
      <p:sp>
        <p:nvSpPr>
          <p:cNvPr id="105" name="Google Shape;105;p18"/>
          <p:cNvSpPr txBox="1"/>
          <p:nvPr/>
        </p:nvSpPr>
        <p:spPr>
          <a:xfrm>
            <a:off x="6879625" y="1985725"/>
            <a:ext cx="1825500" cy="174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400">
                <a:solidFill>
                  <a:srgbClr val="CC0000"/>
                </a:solidFill>
              </a:rPr>
              <a:t>This is called a Yano or Shabono</a:t>
            </a:r>
            <a:endParaRPr b="1" sz="2400">
              <a:solidFill>
                <a:srgbClr val="CC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1"/>
                                        </p:tgtEl>
                                        <p:attrNameLst>
                                          <p:attrName>style.visibility</p:attrName>
                                        </p:attrNameLst>
                                      </p:cBhvr>
                                      <p:to>
                                        <p:strVal val="visible"/>
                                      </p:to>
                                    </p:set>
                                  </p:childTnLst>
                                </p:cTn>
                              </p:par>
                              <p:par>
                                <p:cTn fill="hold" nodeType="withEffect" presetClass="emph" presetID="8" presetSubtype="0">
                                  <p:stCondLst>
                                    <p:cond delay="0"/>
                                  </p:stCondLst>
                                  <p:childTnLst>
                                    <p:animRot by="-21600000">
                                      <p:cBhvr>
                                        <p:cTn dur="1000" fill="hold"/>
                                        <p:tgtEl>
                                          <p:spTgt spid="103"/>
                                        </p:tgtEl>
                                        <p:attrNameLst>
                                          <p:attrName>r</p:attrName>
                                        </p:attrNameLst>
                                      </p:cBhvr>
                                    </p:animRot>
                                  </p:childTnLst>
                                </p:cTn>
                              </p:par>
                            </p:childTnLst>
                          </p:cTn>
                        </p:par>
                        <p:par>
                          <p:cTn fill="hold">
                            <p:stCondLst>
                              <p:cond delay="1000"/>
                            </p:stCondLst>
                            <p:childTnLst>
                              <p:par>
                                <p:cTn fill="hold" nodeType="afterEffect" presetClass="entr" presetID="2" presetSubtype="1">
                                  <p:stCondLst>
                                    <p:cond delay="0"/>
                                  </p:stCondLst>
                                  <p:childTnLst>
                                    <p:set>
                                      <p:cBhvr>
                                        <p:cTn dur="1" fill="hold">
                                          <p:stCondLst>
                                            <p:cond delay="0"/>
                                          </p:stCondLst>
                                        </p:cTn>
                                        <p:tgtEl>
                                          <p:spTgt spid="104"/>
                                        </p:tgtEl>
                                        <p:attrNameLst>
                                          <p:attrName>style.visibility</p:attrName>
                                        </p:attrNameLst>
                                      </p:cBhvr>
                                      <p:to>
                                        <p:strVal val="visible"/>
                                      </p:to>
                                    </p:set>
                                    <p:anim calcmode="lin" valueType="num">
                                      <p:cBhvr additive="base">
                                        <p:cTn dur="1000"/>
                                        <p:tgtEl>
                                          <p:spTgt spid="104"/>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05"/>
                                        </p:tgtEl>
                                        <p:attrNameLst>
                                          <p:attrName>style.visibility</p:attrName>
                                        </p:attrNameLst>
                                      </p:cBhvr>
                                      <p:to>
                                        <p:strVal val="visible"/>
                                      </p:to>
                                    </p:set>
                                    <p:anim calcmode="lin" valueType="num">
                                      <p:cBhvr additive="base">
                                        <p:cTn dur="1000"/>
                                        <p:tgtEl>
                                          <p:spTgt spid="105"/>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9"/>
          <p:cNvSpPr txBox="1"/>
          <p:nvPr>
            <p:ph type="title"/>
          </p:nvPr>
        </p:nvSpPr>
        <p:spPr>
          <a:xfrm>
            <a:off x="2428975" y="2194875"/>
            <a:ext cx="4443600" cy="1082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Men are the hunters and they hunt for meat</a:t>
            </a:r>
            <a:endParaRPr/>
          </a:p>
        </p:txBody>
      </p:sp>
      <p:sp>
        <p:nvSpPr>
          <p:cNvPr id="111" name="Google Shape;111;p19"/>
          <p:cNvSpPr txBox="1"/>
          <p:nvPr>
            <p:ph idx="1" type="body"/>
          </p:nvPr>
        </p:nvSpPr>
        <p:spPr>
          <a:xfrm>
            <a:off x="2555875" y="366275"/>
            <a:ext cx="1788600" cy="482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GB"/>
              <a:t>Peccary</a:t>
            </a:r>
            <a:endParaRPr/>
          </a:p>
        </p:txBody>
      </p:sp>
      <p:pic>
        <p:nvPicPr>
          <p:cNvPr descr="Chacoan Peccary - Connecticut's Beardsley Zoo" id="112" name="Google Shape;112;p19"/>
          <p:cNvPicPr preferRelativeResize="0"/>
          <p:nvPr/>
        </p:nvPicPr>
        <p:blipFill>
          <a:blip r:embed="rId3">
            <a:alphaModFix/>
          </a:blip>
          <a:stretch>
            <a:fillRect/>
          </a:stretch>
        </p:blipFill>
        <p:spPr>
          <a:xfrm>
            <a:off x="208000" y="254525"/>
            <a:ext cx="2220975" cy="1477950"/>
          </a:xfrm>
          <a:prstGeom prst="rect">
            <a:avLst/>
          </a:prstGeom>
          <a:noFill/>
          <a:ln>
            <a:noFill/>
          </a:ln>
        </p:spPr>
      </p:pic>
      <p:pic>
        <p:nvPicPr>
          <p:cNvPr descr="Tapirs To The Global Warming Rescue - Global Wildlife Conservation" id="113" name="Google Shape;113;p19"/>
          <p:cNvPicPr preferRelativeResize="0"/>
          <p:nvPr/>
        </p:nvPicPr>
        <p:blipFill>
          <a:blip r:embed="rId4">
            <a:alphaModFix/>
          </a:blip>
          <a:stretch>
            <a:fillRect/>
          </a:stretch>
        </p:blipFill>
        <p:spPr>
          <a:xfrm>
            <a:off x="6533175" y="254525"/>
            <a:ext cx="2321350" cy="1539150"/>
          </a:xfrm>
          <a:prstGeom prst="rect">
            <a:avLst/>
          </a:prstGeom>
          <a:noFill/>
          <a:ln>
            <a:noFill/>
          </a:ln>
        </p:spPr>
      </p:pic>
      <p:sp>
        <p:nvSpPr>
          <p:cNvPr id="114" name="Google Shape;114;p19"/>
          <p:cNvSpPr txBox="1"/>
          <p:nvPr/>
        </p:nvSpPr>
        <p:spPr>
          <a:xfrm>
            <a:off x="5525700" y="337325"/>
            <a:ext cx="1240800" cy="54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800">
                <a:solidFill>
                  <a:srgbClr val="FFFFFF"/>
                </a:solidFill>
              </a:rPr>
              <a:t>Tapir</a:t>
            </a:r>
            <a:endParaRPr sz="1800">
              <a:solidFill>
                <a:srgbClr val="FFFFFF"/>
              </a:solidFill>
            </a:endParaRPr>
          </a:p>
        </p:txBody>
      </p:sp>
      <p:pic>
        <p:nvPicPr>
          <p:cNvPr descr="Siberian roe deer - Wikipedia" id="115" name="Google Shape;115;p19"/>
          <p:cNvPicPr preferRelativeResize="0"/>
          <p:nvPr/>
        </p:nvPicPr>
        <p:blipFill>
          <a:blip r:embed="rId5">
            <a:alphaModFix/>
          </a:blip>
          <a:stretch>
            <a:fillRect/>
          </a:stretch>
        </p:blipFill>
        <p:spPr>
          <a:xfrm>
            <a:off x="304075" y="2758275"/>
            <a:ext cx="2028825" cy="2257425"/>
          </a:xfrm>
          <a:prstGeom prst="rect">
            <a:avLst/>
          </a:prstGeom>
          <a:noFill/>
          <a:ln>
            <a:noFill/>
          </a:ln>
        </p:spPr>
      </p:pic>
      <p:sp>
        <p:nvSpPr>
          <p:cNvPr id="116" name="Google Shape;116;p19"/>
          <p:cNvSpPr txBox="1"/>
          <p:nvPr/>
        </p:nvSpPr>
        <p:spPr>
          <a:xfrm>
            <a:off x="2588075" y="3808175"/>
            <a:ext cx="1516500" cy="604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800">
                <a:solidFill>
                  <a:srgbClr val="FFFFFF"/>
                </a:solidFill>
              </a:rPr>
              <a:t>Deer</a:t>
            </a:r>
            <a:endParaRPr sz="1800">
              <a:solidFill>
                <a:srgbClr val="FFFFFF"/>
              </a:solidFill>
            </a:endParaRPr>
          </a:p>
        </p:txBody>
      </p:sp>
      <p:pic>
        <p:nvPicPr>
          <p:cNvPr descr="Vervet monkey - Wikipedia" id="117" name="Google Shape;117;p19"/>
          <p:cNvPicPr preferRelativeResize="0"/>
          <p:nvPr/>
        </p:nvPicPr>
        <p:blipFill>
          <a:blip r:embed="rId6">
            <a:alphaModFix/>
          </a:blip>
          <a:stretch>
            <a:fillRect/>
          </a:stretch>
        </p:blipFill>
        <p:spPr>
          <a:xfrm>
            <a:off x="6872575" y="3475313"/>
            <a:ext cx="1908825" cy="1270225"/>
          </a:xfrm>
          <a:prstGeom prst="rect">
            <a:avLst/>
          </a:prstGeom>
          <a:noFill/>
          <a:ln>
            <a:noFill/>
          </a:ln>
        </p:spPr>
      </p:pic>
      <p:sp>
        <p:nvSpPr>
          <p:cNvPr id="118" name="Google Shape;118;p19"/>
          <p:cNvSpPr txBox="1"/>
          <p:nvPr/>
        </p:nvSpPr>
        <p:spPr>
          <a:xfrm>
            <a:off x="5409025" y="3786950"/>
            <a:ext cx="1124100" cy="604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800">
                <a:solidFill>
                  <a:srgbClr val="FFFFFF"/>
                </a:solidFill>
              </a:rPr>
              <a:t>Monkey</a:t>
            </a:r>
            <a:endParaRPr sz="18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mph" presetID="8" presetSubtype="0">
                                  <p:stCondLst>
                                    <p:cond delay="0"/>
                                  </p:stCondLst>
                                  <p:childTnLst>
                                    <p:animRot by="-21600000">
                                      <p:cBhvr>
                                        <p:cTn dur="1000" fill="hold"/>
                                        <p:tgtEl>
                                          <p:spTgt spid="110"/>
                                        </p:tgtEl>
                                        <p:attrNameLst>
                                          <p:attrName>r</p:attrName>
                                        </p:attrNameLst>
                                      </p:cBhvr>
                                    </p:animRot>
                                  </p:childTnLst>
                                </p:cTn>
                              </p:par>
                            </p:childTnLst>
                          </p:cTn>
                        </p:par>
                        <p:par>
                          <p:cTn fill="hold">
                            <p:stCondLst>
                              <p:cond delay="1000"/>
                            </p:stCondLst>
                            <p:childTnLst>
                              <p:par>
                                <p:cTn fill="hold" nodeType="afterEffect" presetClass="entr" presetID="2" presetSubtype="8">
                                  <p:stCondLst>
                                    <p:cond delay="0"/>
                                  </p:stCondLst>
                                  <p:childTnLst>
                                    <p:set>
                                      <p:cBhvr>
                                        <p:cTn dur="1" fill="hold">
                                          <p:stCondLst>
                                            <p:cond delay="0"/>
                                          </p:stCondLst>
                                        </p:cTn>
                                        <p:tgtEl>
                                          <p:spTgt spid="112"/>
                                        </p:tgtEl>
                                        <p:attrNameLst>
                                          <p:attrName>style.visibility</p:attrName>
                                        </p:attrNameLst>
                                      </p:cBhvr>
                                      <p:to>
                                        <p:strVal val="visible"/>
                                      </p:to>
                                    </p:set>
                                    <p:anim calcmode="lin" valueType="num">
                                      <p:cBhvr additive="base">
                                        <p:cTn dur="1000"/>
                                        <p:tgtEl>
                                          <p:spTgt spid="112"/>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0"/>
                                  </p:stCondLst>
                                  <p:childTnLst>
                                    <p:set>
                                      <p:cBhvr>
                                        <p:cTn dur="1" fill="hold">
                                          <p:stCondLst>
                                            <p:cond delay="0"/>
                                          </p:stCondLst>
                                        </p:cTn>
                                        <p:tgtEl>
                                          <p:spTgt spid="111"/>
                                        </p:tgtEl>
                                        <p:attrNameLst>
                                          <p:attrName>style.visibility</p:attrName>
                                        </p:attrNameLst>
                                      </p:cBhvr>
                                      <p:to>
                                        <p:strVal val="visible"/>
                                      </p:to>
                                    </p:set>
                                    <p:anim calcmode="lin" valueType="num">
                                      <p:cBhvr additive="base">
                                        <p:cTn dur="1000"/>
                                        <p:tgtEl>
                                          <p:spTgt spid="111"/>
                                        </p:tgtEl>
                                        <p:attrNameLst>
                                          <p:attrName>ppt_x</p:attrName>
                                        </p:attrNameLst>
                                      </p:cBhvr>
                                      <p:tavLst>
                                        <p:tav fmla="" tm="0">
                                          <p:val>
                                            <p:strVal val="#ppt_x+1"/>
                                          </p:val>
                                        </p:tav>
                                        <p:tav fmla="" tm="100000">
                                          <p:val>
                                            <p:strVal val="#ppt_x"/>
                                          </p:val>
                                        </p:tav>
                                      </p:tavLst>
                                    </p:anim>
                                  </p:childTnLst>
                                </p:cTn>
                              </p:par>
                            </p:childTnLst>
                          </p:cTn>
                        </p:par>
                        <p:par>
                          <p:cTn fill="hold">
                            <p:stCondLst>
                              <p:cond delay="2000"/>
                            </p:stCondLst>
                            <p:childTnLst>
                              <p:par>
                                <p:cTn fill="hold" nodeType="afterEffect" presetClass="entr" presetID="2" presetSubtype="8">
                                  <p:stCondLst>
                                    <p:cond delay="0"/>
                                  </p:stCondLst>
                                  <p:childTnLst>
                                    <p:set>
                                      <p:cBhvr>
                                        <p:cTn dur="1" fill="hold">
                                          <p:stCondLst>
                                            <p:cond delay="0"/>
                                          </p:stCondLst>
                                        </p:cTn>
                                        <p:tgtEl>
                                          <p:spTgt spid="113"/>
                                        </p:tgtEl>
                                        <p:attrNameLst>
                                          <p:attrName>style.visibility</p:attrName>
                                        </p:attrNameLst>
                                      </p:cBhvr>
                                      <p:to>
                                        <p:strVal val="visible"/>
                                      </p:to>
                                    </p:set>
                                    <p:anim calcmode="lin" valueType="num">
                                      <p:cBhvr additive="base">
                                        <p:cTn dur="1000"/>
                                        <p:tgtEl>
                                          <p:spTgt spid="113"/>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0"/>
                                  </p:stCondLst>
                                  <p:childTnLst>
                                    <p:set>
                                      <p:cBhvr>
                                        <p:cTn dur="1" fill="hold">
                                          <p:stCondLst>
                                            <p:cond delay="0"/>
                                          </p:stCondLst>
                                        </p:cTn>
                                        <p:tgtEl>
                                          <p:spTgt spid="114"/>
                                        </p:tgtEl>
                                        <p:attrNameLst>
                                          <p:attrName>style.visibility</p:attrName>
                                        </p:attrNameLst>
                                      </p:cBhvr>
                                      <p:to>
                                        <p:strVal val="visible"/>
                                      </p:to>
                                    </p:set>
                                    <p:anim calcmode="lin" valueType="num">
                                      <p:cBhvr additive="base">
                                        <p:cTn dur="1000"/>
                                        <p:tgtEl>
                                          <p:spTgt spid="114"/>
                                        </p:tgtEl>
                                        <p:attrNameLst>
                                          <p:attrName>ppt_x</p:attrName>
                                        </p:attrNameLst>
                                      </p:cBhvr>
                                      <p:tavLst>
                                        <p:tav fmla="" tm="0">
                                          <p:val>
                                            <p:strVal val="#ppt_x+1"/>
                                          </p:val>
                                        </p:tav>
                                        <p:tav fmla="" tm="100000">
                                          <p:val>
                                            <p:strVal val="#ppt_x"/>
                                          </p:val>
                                        </p:tav>
                                      </p:tavLst>
                                    </p:anim>
                                  </p:childTnLst>
                                </p:cTn>
                              </p:par>
                            </p:childTnLst>
                          </p:cTn>
                        </p:par>
                        <p:par>
                          <p:cTn fill="hold">
                            <p:stCondLst>
                              <p:cond delay="3000"/>
                            </p:stCondLst>
                            <p:childTnLst>
                              <p:par>
                                <p:cTn fill="hold" nodeType="afterEffect" presetClass="entr" presetID="2" presetSubtype="2">
                                  <p:stCondLst>
                                    <p:cond delay="0"/>
                                  </p:stCondLst>
                                  <p:childTnLst>
                                    <p:set>
                                      <p:cBhvr>
                                        <p:cTn dur="1" fill="hold">
                                          <p:stCondLst>
                                            <p:cond delay="0"/>
                                          </p:stCondLst>
                                        </p:cTn>
                                        <p:tgtEl>
                                          <p:spTgt spid="115"/>
                                        </p:tgtEl>
                                        <p:attrNameLst>
                                          <p:attrName>style.visibility</p:attrName>
                                        </p:attrNameLst>
                                      </p:cBhvr>
                                      <p:to>
                                        <p:strVal val="visible"/>
                                      </p:to>
                                    </p:set>
                                    <p:anim calcmode="lin" valueType="num">
                                      <p:cBhvr additive="base">
                                        <p:cTn dur="1000"/>
                                        <p:tgtEl>
                                          <p:spTgt spid="115"/>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0"/>
                                  </p:stCondLst>
                                  <p:childTnLst>
                                    <p:set>
                                      <p:cBhvr>
                                        <p:cTn dur="1" fill="hold">
                                          <p:stCondLst>
                                            <p:cond delay="0"/>
                                          </p:stCondLst>
                                        </p:cTn>
                                        <p:tgtEl>
                                          <p:spTgt spid="116"/>
                                        </p:tgtEl>
                                        <p:attrNameLst>
                                          <p:attrName>style.visibility</p:attrName>
                                        </p:attrNameLst>
                                      </p:cBhvr>
                                      <p:to>
                                        <p:strVal val="visible"/>
                                      </p:to>
                                    </p:set>
                                    <p:anim calcmode="lin" valueType="num">
                                      <p:cBhvr additive="base">
                                        <p:cTn dur="1000"/>
                                        <p:tgtEl>
                                          <p:spTgt spid="116"/>
                                        </p:tgtEl>
                                        <p:attrNameLst>
                                          <p:attrName>ppt_x</p:attrName>
                                        </p:attrNameLst>
                                      </p:cBhvr>
                                      <p:tavLst>
                                        <p:tav fmla="" tm="0">
                                          <p:val>
                                            <p:strVal val="#ppt_x+1"/>
                                          </p:val>
                                        </p:tav>
                                        <p:tav fmla="" tm="100000">
                                          <p:val>
                                            <p:strVal val="#ppt_x"/>
                                          </p:val>
                                        </p:tav>
                                      </p:tavLst>
                                    </p:anim>
                                  </p:childTnLst>
                                </p:cTn>
                              </p:par>
                            </p:childTnLst>
                          </p:cTn>
                        </p:par>
                        <p:par>
                          <p:cTn fill="hold">
                            <p:stCondLst>
                              <p:cond delay="4000"/>
                            </p:stCondLst>
                            <p:childTnLst>
                              <p:par>
                                <p:cTn fill="hold" nodeType="afterEffect" presetClass="entr" presetID="2" presetSubtype="2">
                                  <p:stCondLst>
                                    <p:cond delay="0"/>
                                  </p:stCondLst>
                                  <p:childTnLst>
                                    <p:set>
                                      <p:cBhvr>
                                        <p:cTn dur="1" fill="hold">
                                          <p:stCondLst>
                                            <p:cond delay="0"/>
                                          </p:stCondLst>
                                        </p:cTn>
                                        <p:tgtEl>
                                          <p:spTgt spid="117"/>
                                        </p:tgtEl>
                                        <p:attrNameLst>
                                          <p:attrName>style.visibility</p:attrName>
                                        </p:attrNameLst>
                                      </p:cBhvr>
                                      <p:to>
                                        <p:strVal val="visible"/>
                                      </p:to>
                                    </p:set>
                                    <p:anim calcmode="lin" valueType="num">
                                      <p:cBhvr additive="base">
                                        <p:cTn dur="1000"/>
                                        <p:tgtEl>
                                          <p:spTgt spid="117"/>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0"/>
                                  </p:stCondLst>
                                  <p:childTnLst>
                                    <p:set>
                                      <p:cBhvr>
                                        <p:cTn dur="1" fill="hold">
                                          <p:stCondLst>
                                            <p:cond delay="0"/>
                                          </p:stCondLst>
                                        </p:cTn>
                                        <p:tgtEl>
                                          <p:spTgt spid="118"/>
                                        </p:tgtEl>
                                        <p:attrNameLst>
                                          <p:attrName>style.visibility</p:attrName>
                                        </p:attrNameLst>
                                      </p:cBhvr>
                                      <p:to>
                                        <p:strVal val="visible"/>
                                      </p:to>
                                    </p:set>
                                    <p:anim calcmode="lin" valueType="num">
                                      <p:cBhvr additive="base">
                                        <p:cTn dur="1000"/>
                                        <p:tgtEl>
                                          <p:spTgt spid="118"/>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0"/>
          <p:cNvSpPr txBox="1"/>
          <p:nvPr>
            <p:ph type="title"/>
          </p:nvPr>
        </p:nvSpPr>
        <p:spPr>
          <a:xfrm>
            <a:off x="2040325" y="1743900"/>
            <a:ext cx="5479200" cy="1655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Women gather up 80% of their food source and this includes</a:t>
            </a:r>
            <a:endParaRPr/>
          </a:p>
        </p:txBody>
      </p:sp>
      <p:sp>
        <p:nvSpPr>
          <p:cNvPr id="124" name="Google Shape;124;p20"/>
          <p:cNvSpPr txBox="1"/>
          <p:nvPr>
            <p:ph idx="1" type="body"/>
          </p:nvPr>
        </p:nvSpPr>
        <p:spPr>
          <a:xfrm>
            <a:off x="6045350" y="3161250"/>
            <a:ext cx="2787000" cy="1407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GB" sz="3000">
                <a:solidFill>
                  <a:srgbClr val="FFFFFF"/>
                </a:solidFill>
              </a:rPr>
              <a:t>Nuts</a:t>
            </a:r>
            <a:endParaRPr b="1" sz="3000">
              <a:solidFill>
                <a:srgbClr val="FFFFFF"/>
              </a:solidFill>
            </a:endParaRPr>
          </a:p>
        </p:txBody>
      </p:sp>
      <p:sp>
        <p:nvSpPr>
          <p:cNvPr id="125" name="Google Shape;125;p20"/>
          <p:cNvSpPr txBox="1"/>
          <p:nvPr/>
        </p:nvSpPr>
        <p:spPr>
          <a:xfrm>
            <a:off x="1750250" y="3383975"/>
            <a:ext cx="2067900" cy="99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FFFFFF"/>
                </a:solidFill>
              </a:rPr>
              <a:t>Insect Larvae</a:t>
            </a:r>
            <a:endParaRPr sz="3000">
              <a:solidFill>
                <a:srgbClr val="FFFFFF"/>
              </a:solidFill>
            </a:endParaRPr>
          </a:p>
        </p:txBody>
      </p:sp>
      <p:sp>
        <p:nvSpPr>
          <p:cNvPr id="126" name="Google Shape;126;p20"/>
          <p:cNvSpPr txBox="1"/>
          <p:nvPr/>
        </p:nvSpPr>
        <p:spPr>
          <a:xfrm>
            <a:off x="816600" y="556300"/>
            <a:ext cx="2067900" cy="99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FFFFFF"/>
                </a:solidFill>
              </a:rPr>
              <a:t>Shellfish</a:t>
            </a:r>
            <a:endParaRPr sz="3000">
              <a:solidFill>
                <a:srgbClr val="FFFFFF"/>
              </a:solidFill>
            </a:endParaRPr>
          </a:p>
        </p:txBody>
      </p:sp>
      <p:sp>
        <p:nvSpPr>
          <p:cNvPr id="127" name="Google Shape;127;p20"/>
          <p:cNvSpPr txBox="1"/>
          <p:nvPr/>
        </p:nvSpPr>
        <p:spPr>
          <a:xfrm>
            <a:off x="6404900" y="443600"/>
            <a:ext cx="2067900" cy="99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FFFFFF"/>
                </a:solidFill>
              </a:rPr>
              <a:t>Wild Honey</a:t>
            </a:r>
            <a:endParaRPr sz="30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mph" presetID="8" presetSubtype="0">
                                  <p:stCondLst>
                                    <p:cond delay="0"/>
                                  </p:stCondLst>
                                  <p:childTnLst>
                                    <p:animRot by="-21600000">
                                      <p:cBhvr>
                                        <p:cTn dur="1000" fill="hold"/>
                                        <p:tgtEl>
                                          <p:spTgt spid="123"/>
                                        </p:tgtEl>
                                        <p:attrNameLst>
                                          <p:attrName>r</p:attrName>
                                        </p:attrNameLst>
                                      </p:cBhvr>
                                    </p:animRot>
                                  </p:childTnLst>
                                </p:cTn>
                              </p:par>
                            </p:childTnLst>
                          </p:cTn>
                        </p:par>
                        <p:par>
                          <p:cTn fill="hold">
                            <p:stCondLst>
                              <p:cond delay="1000"/>
                            </p:stCondLst>
                            <p:childTnLst>
                              <p:par>
                                <p:cTn fill="hold" nodeType="afterEffect" presetClass="entr" presetID="23" presetSubtype="16">
                                  <p:stCondLst>
                                    <p:cond delay="0"/>
                                  </p:stCondLst>
                                  <p:childTnLst>
                                    <p:set>
                                      <p:cBhvr>
                                        <p:cTn dur="1" fill="hold">
                                          <p:stCondLst>
                                            <p:cond delay="0"/>
                                          </p:stCondLst>
                                        </p:cTn>
                                        <p:tgtEl>
                                          <p:spTgt spid="124"/>
                                        </p:tgtEl>
                                        <p:attrNameLst>
                                          <p:attrName>style.visibility</p:attrName>
                                        </p:attrNameLst>
                                      </p:cBhvr>
                                      <p:to>
                                        <p:strVal val="visible"/>
                                      </p:to>
                                    </p:set>
                                    <p:anim calcmode="lin" valueType="num">
                                      <p:cBhvr additive="base">
                                        <p:cTn dur="1000"/>
                                        <p:tgtEl>
                                          <p:spTgt spid="124"/>
                                        </p:tgtEl>
                                        <p:attrNameLst>
                                          <p:attrName>ppt_w</p:attrName>
                                        </p:attrNameLst>
                                      </p:cBhvr>
                                      <p:tavLst>
                                        <p:tav fmla="" tm="0">
                                          <p:val>
                                            <p:strVal val="0"/>
                                          </p:val>
                                        </p:tav>
                                        <p:tav fmla="" tm="100000">
                                          <p:val>
                                            <p:strVal val="#ppt_w"/>
                                          </p:val>
                                        </p:tav>
                                      </p:tavLst>
                                    </p:anim>
                                    <p:anim calcmode="lin" valueType="num">
                                      <p:cBhvr additive="base">
                                        <p:cTn dur="1000"/>
                                        <p:tgtEl>
                                          <p:spTgt spid="124"/>
                                        </p:tgtEl>
                                        <p:attrNameLst>
                                          <p:attrName>ppt_h</p:attrName>
                                        </p:attrNameLst>
                                      </p:cBhvr>
                                      <p:tavLst>
                                        <p:tav fmla="" tm="0">
                                          <p:val>
                                            <p:strVal val="0"/>
                                          </p:val>
                                        </p:tav>
                                        <p:tav fmla="" tm="100000">
                                          <p:val>
                                            <p:strVal val="#ppt_h"/>
                                          </p:val>
                                        </p:tav>
                                      </p:tavLst>
                                    </p:anim>
                                  </p:childTnLst>
                                </p:cTn>
                              </p:par>
                              <p:par>
                                <p:cTn fill="hold" nodeType="with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1000"/>
                                        <p:tgtEl>
                                          <p:spTgt spid="125"/>
                                        </p:tgtEl>
                                      </p:cBhvr>
                                    </p:animEffect>
                                  </p:childTnLst>
                                </p:cTn>
                              </p:par>
                              <p:par>
                                <p:cTn fill="hold" nodeType="with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1000"/>
                                        <p:tgtEl>
                                          <p:spTgt spid="126"/>
                                        </p:tgtEl>
                                      </p:cBhvr>
                                    </p:animEffect>
                                  </p:childTnLst>
                                </p:cTn>
                              </p:par>
                              <p:par>
                                <p:cTn fill="hold" nodeType="with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1000"/>
                                        <p:tgtEl>
                                          <p:spTgt spid="12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Threats they face</a:t>
            </a:r>
            <a:endParaRPr/>
          </a:p>
        </p:txBody>
      </p:sp>
      <p:sp>
        <p:nvSpPr>
          <p:cNvPr id="133" name="Google Shape;133;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GB" sz="2400"/>
              <a:t>Illegal gold miners killing people and digging their homes up</a:t>
            </a:r>
            <a:endParaRPr sz="2400"/>
          </a:p>
          <a:p>
            <a:pPr indent="-381000" lvl="0" marL="457200" rtl="0" algn="l">
              <a:spcBef>
                <a:spcPts val="0"/>
              </a:spcBef>
              <a:spcAft>
                <a:spcPts val="0"/>
              </a:spcAft>
              <a:buSzPts val="2400"/>
              <a:buChar char="●"/>
            </a:pPr>
            <a:r>
              <a:rPr lang="en-GB" sz="2400"/>
              <a:t>Outsiders bringing in diseases they cannot fight</a:t>
            </a:r>
            <a:endParaRPr sz="2400"/>
          </a:p>
          <a:p>
            <a:pPr indent="-381000" lvl="0" marL="457200" rtl="0" algn="l">
              <a:spcBef>
                <a:spcPts val="0"/>
              </a:spcBef>
              <a:spcAft>
                <a:spcPts val="0"/>
              </a:spcAft>
              <a:buSzPts val="2400"/>
              <a:buChar char="●"/>
            </a:pPr>
            <a:r>
              <a:rPr lang="en-GB" sz="2400"/>
              <a:t>No medicines or doctors</a:t>
            </a:r>
            <a:endParaRPr sz="2400"/>
          </a:p>
          <a:p>
            <a:pPr indent="-381000" lvl="0" marL="457200" rtl="0" algn="l">
              <a:spcBef>
                <a:spcPts val="0"/>
              </a:spcBef>
              <a:spcAft>
                <a:spcPts val="0"/>
              </a:spcAft>
              <a:buSzPts val="2400"/>
              <a:buChar char="●"/>
            </a:pPr>
            <a:r>
              <a:rPr lang="en-GB" sz="2400"/>
              <a:t>Mining by the government</a:t>
            </a:r>
            <a:endParaRPr sz="2400"/>
          </a:p>
          <a:p>
            <a:pPr indent="-381000" lvl="0" marL="457200" rtl="0" algn="l">
              <a:spcBef>
                <a:spcPts val="0"/>
              </a:spcBef>
              <a:spcAft>
                <a:spcPts val="0"/>
              </a:spcAft>
              <a:buSzPts val="2400"/>
              <a:buChar char="●"/>
            </a:pPr>
            <a:r>
              <a:rPr lang="en-GB" sz="2400"/>
              <a:t>Deforestation by cattle ranchers wanting their land</a:t>
            </a:r>
            <a:endParaRPr sz="24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 presetSubtype="0">
                                  <p:stCondLst>
                                    <p:cond delay="0"/>
                                  </p:stCondLst>
                                  <p:childTnLst>
                                    <p:set>
                                      <p:cBhvr>
                                        <p:cTn dur="1" fill="hold">
                                          <p:stCondLst>
                                            <p:cond delay="0"/>
                                          </p:stCondLst>
                                        </p:cTn>
                                        <p:tgtEl>
                                          <p:spTgt spid="13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